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4" r:id="rId3"/>
    <p:sldId id="258" r:id="rId4"/>
    <p:sldId id="259" r:id="rId5"/>
    <p:sldId id="272" r:id="rId6"/>
    <p:sldId id="262" r:id="rId7"/>
    <p:sldId id="260" r:id="rId8"/>
    <p:sldId id="273" r:id="rId9"/>
    <p:sldId id="261" r:id="rId10"/>
    <p:sldId id="264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22"/>
    <p:restoredTop sz="94671"/>
  </p:normalViewPr>
  <p:slideViewPr>
    <p:cSldViewPr snapToGrid="0" snapToObjects="1">
      <p:cViewPr varScale="1">
        <p:scale>
          <a:sx n="86" d="100"/>
          <a:sy n="86" d="100"/>
        </p:scale>
        <p:origin x="3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A02D0-2AF5-8946-89F3-983A79B60F51}" type="datetimeFigureOut">
              <a:rPr lang="de-DE" smtClean="0"/>
              <a:t>04.03.19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994A2-1240-6C4E-A7E6-9778CD78F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61403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CE217-D07D-4943-95AB-9A88A1C369E4}" type="datetimeFigureOut">
              <a:rPr lang="de-DE" smtClean="0"/>
              <a:t>04.03.19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648F6-4BE3-8745-85B5-D0560BDED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16967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648F6-4BE3-8745-85B5-D0560BDED972}" type="slidenum">
              <a:rPr lang="de-DE" smtClean="0"/>
              <a:t>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2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648F6-4BE3-8745-85B5-D0560BDED972}" type="slidenum">
              <a:rPr lang="de-DE" smtClean="0"/>
              <a:t>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9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3A87D9-DCF9-8249-BCFE-1C1A8D0C520E}" type="datetime1">
              <a:rPr lang="de-DE" smtClean="0"/>
              <a:t>04.03.19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04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F612C5-6962-644C-AB15-991A639D346E}" type="datetime1">
              <a:rPr lang="de-DE" smtClean="0"/>
              <a:t>04.03.19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68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769CFA-C48A-3743-9863-6268DBCE7C2C}" type="datetime1">
              <a:rPr lang="de-DE" smtClean="0"/>
              <a:t>04.03.19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052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74C9B3-DD3F-354F-ABEC-492E9EF83A4B}" type="datetime1">
              <a:rPr lang="de-DE" smtClean="0"/>
              <a:t>04.03.19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81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4500A0-A518-7849-90CB-E3FC385404EB}" type="datetime1">
              <a:rPr lang="de-DE" smtClean="0"/>
              <a:t>04.03.19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95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5C4ABA-5347-704E-80B1-0B888AA71113}" type="datetime1">
              <a:rPr lang="de-DE" smtClean="0"/>
              <a:t>04.03.19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69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AC09D5-F795-A640-8F03-3CFA43034F89}" type="datetime1">
              <a:rPr lang="de-DE" smtClean="0"/>
              <a:t>04.03.19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84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FAC2DB-11F5-6344-896F-1E19C6F0AA3D}" type="datetime1">
              <a:rPr lang="de-DE" smtClean="0"/>
              <a:t>04.03.19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3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BEEE8-387D-9F48-8303-FD2199682B5D}" type="datetime1">
              <a:rPr lang="de-DE" smtClean="0"/>
              <a:t>04.03.19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23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2441D3-0888-1A43-A6C1-CDD012A77684}" type="datetime1">
              <a:rPr lang="de-DE" smtClean="0"/>
              <a:t>04.03.19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96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C49248-1479-7747-B505-540EBE7DBE70}" type="datetime1">
              <a:rPr lang="de-DE" smtClean="0"/>
              <a:t>04.03.19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49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357F05-3F35-EA41-A929-A120564A3502}" type="datetime1">
              <a:rPr lang="de-DE" smtClean="0"/>
              <a:t>04.03.19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5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A8D14-50E8-3E4D-BD75-C8B4BBEB2CBB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200" y="558006"/>
            <a:ext cx="16256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9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mailto:info@picus-communications.de" TargetMode="External"/><Relationship Id="rId3" Type="http://schemas.openxmlformats.org/officeDocument/2006/relationships/hyperlink" Target="http://www.picus-communications.d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86325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9489" y="855077"/>
            <a:ext cx="11479237" cy="23876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Der Tanz der Worte </a:t>
            </a:r>
            <a:b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b="1" dirty="0" smtClean="0">
                <a:solidFill>
                  <a:schemeClr val="accent2"/>
                </a:solidFill>
              </a:rPr>
              <a:t>Interviewtechnik</a:t>
            </a:r>
            <a:endParaRPr lang="de-DE" b="1" dirty="0">
              <a:solidFill>
                <a:schemeClr val="accent2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32513" y="3429000"/>
            <a:ext cx="6700838" cy="1655762"/>
          </a:xfrm>
        </p:spPr>
        <p:txBody>
          <a:bodyPr>
            <a:normAutofit/>
          </a:bodyPr>
          <a:lstStyle/>
          <a:p>
            <a:pPr algn="l"/>
            <a:r>
              <a:rPr lang="de-DE" sz="3600" dirty="0" smtClean="0"/>
              <a:t>Choreographie: Dr. Heike Specht</a:t>
            </a:r>
          </a:p>
          <a:p>
            <a:pPr algn="l"/>
            <a:r>
              <a:rPr lang="de-DE" sz="3200" dirty="0" smtClean="0"/>
              <a:t>Illustration: Ulrike Specht</a:t>
            </a:r>
          </a:p>
        </p:txBody>
      </p:sp>
    </p:spTree>
    <p:extLst>
      <p:ext uri="{BB962C8B-B14F-4D97-AF65-F5344CB8AC3E}">
        <p14:creationId xmlns:p14="http://schemas.microsoft.com/office/powerpoint/2010/main" val="93180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4314" y="2728649"/>
            <a:ext cx="3932237" cy="1600200"/>
          </a:xfrm>
        </p:spPr>
        <p:txBody>
          <a:bodyPr>
            <a:noAutofit/>
          </a:bodyPr>
          <a:lstStyle/>
          <a:p>
            <a:r>
              <a:rPr lang="de-DE" sz="2800" dirty="0" smtClean="0">
                <a:solidFill>
                  <a:schemeClr val="accent2"/>
                </a:solidFill>
              </a:rPr>
              <a:t>Der Theorie soll nun die Praxis folgen?</a:t>
            </a:r>
            <a:br>
              <a:rPr lang="de-DE" sz="2800" dirty="0" smtClean="0">
                <a:solidFill>
                  <a:schemeClr val="accent2"/>
                </a:solidFill>
              </a:rPr>
            </a:br>
            <a:r>
              <a:rPr lang="de-DE" sz="2800" dirty="0">
                <a:solidFill>
                  <a:schemeClr val="accent2"/>
                </a:solidFill>
              </a:rPr>
              <a:t/>
            </a:r>
            <a:br>
              <a:rPr lang="de-DE" sz="2800" dirty="0">
                <a:solidFill>
                  <a:schemeClr val="accent2"/>
                </a:solidFill>
              </a:rPr>
            </a:br>
            <a:r>
              <a:rPr lang="de-DE" sz="2800" dirty="0" smtClean="0">
                <a:solidFill>
                  <a:schemeClr val="accent2"/>
                </a:solidFill>
              </a:rPr>
              <a:t>Vereinbaren Sie gerne</a:t>
            </a:r>
            <a:br>
              <a:rPr lang="de-DE" sz="2800" dirty="0" smtClean="0">
                <a:solidFill>
                  <a:schemeClr val="accent2"/>
                </a:solidFill>
              </a:rPr>
            </a:br>
            <a:r>
              <a:rPr lang="de-DE" sz="2800" dirty="0" smtClean="0">
                <a:solidFill>
                  <a:schemeClr val="accent2"/>
                </a:solidFill>
              </a:rPr>
              <a:t>einen Termin für ein </a:t>
            </a:r>
            <a:br>
              <a:rPr lang="de-DE" sz="2800" dirty="0" smtClean="0">
                <a:solidFill>
                  <a:schemeClr val="accent2"/>
                </a:solidFill>
              </a:rPr>
            </a:br>
            <a:r>
              <a:rPr lang="de-DE" sz="2800" dirty="0">
                <a:solidFill>
                  <a:schemeClr val="accent2"/>
                </a:solidFill>
              </a:rPr>
              <a:t/>
            </a:r>
            <a:br>
              <a:rPr lang="de-DE" sz="2800" dirty="0">
                <a:solidFill>
                  <a:schemeClr val="accent2"/>
                </a:solidFill>
              </a:rPr>
            </a:br>
            <a:r>
              <a:rPr lang="de-DE" sz="2800" b="1" u="sng" dirty="0" smtClean="0">
                <a:solidFill>
                  <a:schemeClr val="accent2"/>
                </a:solidFill>
              </a:rPr>
              <a:t>Medientraining</a:t>
            </a:r>
            <a:endParaRPr lang="de-DE" sz="2800" b="1" u="sng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1600" y="1526381"/>
            <a:ext cx="6172200" cy="487362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1" dirty="0" smtClean="0">
                <a:latin typeface="+mj-lt"/>
              </a:rPr>
              <a:t>Dr. Heike Specht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800" dirty="0"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smtClean="0">
                <a:latin typeface="+mj-lt"/>
              </a:rPr>
              <a:t>Franz-Rauch Straße 12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smtClean="0">
                <a:latin typeface="+mj-lt"/>
              </a:rPr>
              <a:t>76547 </a:t>
            </a:r>
            <a:r>
              <a:rPr lang="de-DE" sz="2800" dirty="0" err="1" smtClean="0">
                <a:latin typeface="+mj-lt"/>
              </a:rPr>
              <a:t>Sinzheim</a:t>
            </a:r>
            <a:endParaRPr lang="de-DE" sz="2800" dirty="0" smtClean="0"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800" dirty="0"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smtClean="0">
                <a:latin typeface="+mj-lt"/>
              </a:rPr>
              <a:t>Tel.: 0170-7619980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800" dirty="0"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smtClean="0">
                <a:latin typeface="+mj-lt"/>
                <a:hlinkClick r:id="rId2"/>
              </a:rPr>
              <a:t>info@picus-communications.de</a:t>
            </a:r>
            <a:endParaRPr lang="de-DE" sz="2800" dirty="0" smtClean="0"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smtClean="0">
                <a:latin typeface="+mj-lt"/>
                <a:hlinkClick r:id="rId3"/>
              </a:rPr>
              <a:t>www.picus-communications.de</a:t>
            </a:r>
            <a:endParaRPr lang="de-DE" sz="2800" dirty="0" smtClean="0"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800" dirty="0"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smtClean="0">
                <a:latin typeface="+mj-lt"/>
              </a:rPr>
              <a:t>Bildrechte: Ulrike Specht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67421" y="3212915"/>
            <a:ext cx="6991644" cy="2387600"/>
          </a:xfrm>
        </p:spPr>
        <p:txBody>
          <a:bodyPr>
            <a:normAutofit fontScale="90000"/>
          </a:bodyPr>
          <a:lstStyle/>
          <a:p>
            <a:pPr algn="l"/>
            <a:r>
              <a:rPr lang="de-DE" i="1" dirty="0" smtClean="0">
                <a:solidFill>
                  <a:schemeClr val="accent2"/>
                </a:solidFill>
              </a:rPr>
              <a:t>„</a:t>
            </a:r>
            <a:r>
              <a:rPr lang="de-DE" sz="4400" i="1" dirty="0" smtClean="0">
                <a:solidFill>
                  <a:schemeClr val="accent2"/>
                </a:solidFill>
              </a:rPr>
              <a:t>Das </a:t>
            </a:r>
            <a:r>
              <a:rPr lang="de-DE" sz="4400" i="1" dirty="0" smtClean="0">
                <a:solidFill>
                  <a:schemeClr val="accent2"/>
                </a:solidFill>
              </a:rPr>
              <a:t>Medien-Interview </a:t>
            </a:r>
            <a:br>
              <a:rPr lang="de-DE" sz="4400" i="1" dirty="0" smtClean="0">
                <a:solidFill>
                  <a:schemeClr val="accent2"/>
                </a:solidFill>
              </a:rPr>
            </a:br>
            <a:r>
              <a:rPr lang="de-DE" sz="4400" i="1" dirty="0" smtClean="0">
                <a:solidFill>
                  <a:schemeClr val="accent2"/>
                </a:solidFill>
              </a:rPr>
              <a:t>   ist eine kommunikative Disziplin</a:t>
            </a:r>
            <a:br>
              <a:rPr lang="de-DE" sz="4400" i="1" dirty="0" smtClean="0">
                <a:solidFill>
                  <a:schemeClr val="accent2"/>
                </a:solidFill>
              </a:rPr>
            </a:br>
            <a:r>
              <a:rPr lang="de-DE" sz="4400" i="1" dirty="0" smtClean="0">
                <a:solidFill>
                  <a:schemeClr val="accent2"/>
                </a:solidFill>
              </a:rPr>
              <a:t>  mit </a:t>
            </a:r>
            <a:r>
              <a:rPr lang="de-DE" sz="4400" i="1" dirty="0">
                <a:solidFill>
                  <a:schemeClr val="accent2"/>
                </a:solidFill>
              </a:rPr>
              <a:t>festen </a:t>
            </a:r>
            <a:r>
              <a:rPr lang="de-DE" sz="4400" i="1" dirty="0" smtClean="0">
                <a:solidFill>
                  <a:schemeClr val="accent2"/>
                </a:solidFill>
              </a:rPr>
              <a:t>Regeln,</a:t>
            </a:r>
            <a:br>
              <a:rPr lang="de-DE" sz="4400" i="1" dirty="0" smtClean="0">
                <a:solidFill>
                  <a:schemeClr val="accent2"/>
                </a:solidFill>
              </a:rPr>
            </a:br>
            <a:r>
              <a:rPr lang="de-DE" sz="4400" i="1" dirty="0" smtClean="0">
                <a:solidFill>
                  <a:schemeClr val="accent2"/>
                </a:solidFill>
              </a:rPr>
              <a:t>  die </a:t>
            </a:r>
            <a:r>
              <a:rPr lang="de-DE" sz="4400" i="1" dirty="0">
                <a:solidFill>
                  <a:schemeClr val="accent2"/>
                </a:solidFill>
              </a:rPr>
              <a:t>man erlernen </a:t>
            </a:r>
            <a:r>
              <a:rPr lang="de-DE" sz="4400" i="1" dirty="0" smtClean="0">
                <a:solidFill>
                  <a:schemeClr val="accent2"/>
                </a:solidFill>
              </a:rPr>
              <a:t>kann“</a:t>
            </a:r>
            <a:r>
              <a:rPr lang="de-DE" sz="4400" i="1" dirty="0"/>
              <a:t> </a:t>
            </a:r>
            <a:endParaRPr lang="de-DE" sz="4400" b="1" dirty="0">
              <a:solidFill>
                <a:schemeClr val="accent2"/>
              </a:solidFill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87126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867421" y="2258808"/>
            <a:ext cx="4986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Zwischen Interview und Paartanz</a:t>
            </a:r>
            <a:b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gibt es viele Parallelen.</a:t>
            </a:r>
            <a:endParaRPr lang="de-DE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4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35930"/>
            <a:ext cx="2256064" cy="46204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3962" y="410367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chemeClr val="accent3">
                    <a:lumMod val="50000"/>
                  </a:schemeClr>
                </a:solidFill>
              </a:rPr>
              <a:t>Sie nehmen die Aufforderung </a:t>
            </a:r>
            <a:r>
              <a:rPr lang="de-DE" sz="3600" b="1" dirty="0" smtClean="0">
                <a:solidFill>
                  <a:schemeClr val="accent3">
                    <a:lumMod val="50000"/>
                  </a:schemeClr>
                </a:solidFill>
              </a:rPr>
              <a:t>an</a:t>
            </a:r>
            <a:r>
              <a:rPr lang="de-DE" sz="3600" b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endParaRPr lang="de-DE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56065" y="1733001"/>
            <a:ext cx="9935935" cy="4620419"/>
          </a:xfrm>
          <a:solidFill>
            <a:schemeClr val="accent2"/>
          </a:solidFill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de-DE" sz="2200" dirty="0" smtClean="0">
                <a:solidFill>
                  <a:schemeClr val="bg1"/>
                </a:solidFill>
              </a:rPr>
              <a:t>wenn die Anfrage von einer Nachrichtenagentur </a:t>
            </a:r>
            <a:r>
              <a:rPr lang="de-DE" sz="2200" dirty="0" smtClean="0">
                <a:solidFill>
                  <a:schemeClr val="bg1"/>
                </a:solidFill>
              </a:rPr>
              <a:t>kommt (Multiplikator!)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smtClean="0">
                <a:solidFill>
                  <a:schemeClr val="accent3">
                    <a:lumMod val="50000"/>
                  </a:schemeClr>
                </a:solidFill>
              </a:rPr>
              <a:t>ODER</a:t>
            </a:r>
            <a:endParaRPr lang="de-DE" sz="2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70000"/>
              </a:lnSpc>
            </a:pPr>
            <a:r>
              <a:rPr lang="de-DE" sz="2200" dirty="0" smtClean="0">
                <a:solidFill>
                  <a:schemeClr val="bg1"/>
                </a:solidFill>
              </a:rPr>
              <a:t>wenn der Journalist für ein Medium mit hoher Reichweite arbeitet  </a:t>
            </a:r>
            <a:r>
              <a:rPr lang="de-DE" sz="2200" dirty="0" smtClean="0">
                <a:solidFill>
                  <a:schemeClr val="accent3">
                    <a:lumMod val="50000"/>
                  </a:schemeClr>
                </a:solidFill>
              </a:rPr>
              <a:t>ODER</a:t>
            </a:r>
          </a:p>
          <a:p>
            <a:pPr>
              <a:lnSpc>
                <a:spcPct val="170000"/>
              </a:lnSpc>
            </a:pPr>
            <a:r>
              <a:rPr lang="de-DE" sz="2200" dirty="0" smtClean="0">
                <a:solidFill>
                  <a:schemeClr val="bg1"/>
                </a:solidFill>
              </a:rPr>
              <a:t>wenn das Medium von großem Einfluss auf die Meinungsbildung </a:t>
            </a:r>
            <a:br>
              <a:rPr lang="de-DE" sz="2200" dirty="0" smtClean="0">
                <a:solidFill>
                  <a:schemeClr val="bg1"/>
                </a:solidFill>
              </a:rPr>
            </a:br>
            <a:r>
              <a:rPr lang="de-DE" sz="2200" dirty="0" smtClean="0">
                <a:solidFill>
                  <a:schemeClr val="bg1"/>
                </a:solidFill>
              </a:rPr>
              <a:t>in Ihrem Geschäftsbereich ist </a:t>
            </a:r>
            <a:r>
              <a:rPr lang="de-DE" sz="2200" dirty="0" smtClean="0">
                <a:solidFill>
                  <a:schemeClr val="accent3">
                    <a:lumMod val="50000"/>
                  </a:schemeClr>
                </a:solidFill>
              </a:rPr>
              <a:t>ODER</a:t>
            </a:r>
            <a:endParaRPr lang="de-DE" sz="2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70000"/>
              </a:lnSpc>
            </a:pPr>
            <a:r>
              <a:rPr lang="de-DE" sz="2200" dirty="0" smtClean="0">
                <a:solidFill>
                  <a:schemeClr val="bg1"/>
                </a:solidFill>
              </a:rPr>
              <a:t>wenn Sie auch bei geringerer Verbreitung genau </a:t>
            </a:r>
            <a:r>
              <a:rPr lang="de-DE" sz="2200" dirty="0" smtClean="0">
                <a:solidFill>
                  <a:schemeClr val="bg1"/>
                </a:solidFill>
              </a:rPr>
              <a:t/>
            </a:r>
            <a:br>
              <a:rPr lang="de-DE" sz="2200" dirty="0" smtClean="0">
                <a:solidFill>
                  <a:schemeClr val="bg1"/>
                </a:solidFill>
              </a:rPr>
            </a:br>
            <a:r>
              <a:rPr lang="de-DE" sz="2200" dirty="0" smtClean="0">
                <a:solidFill>
                  <a:schemeClr val="bg1"/>
                </a:solidFill>
              </a:rPr>
              <a:t>Ihre </a:t>
            </a:r>
            <a:r>
              <a:rPr lang="de-DE" sz="2200" dirty="0" smtClean="0">
                <a:solidFill>
                  <a:schemeClr val="bg1"/>
                </a:solidFill>
              </a:rPr>
              <a:t>angestrebte Zielgruppe </a:t>
            </a:r>
            <a:r>
              <a:rPr lang="de-DE" sz="2200" dirty="0" smtClean="0">
                <a:solidFill>
                  <a:schemeClr val="bg1"/>
                </a:solidFill>
              </a:rPr>
              <a:t>erreichen </a:t>
            </a:r>
            <a:r>
              <a:rPr lang="de-DE" sz="2200" dirty="0">
                <a:solidFill>
                  <a:schemeClr val="accent3">
                    <a:lumMod val="50000"/>
                  </a:schemeClr>
                </a:solidFill>
              </a:rPr>
              <a:t>ODER</a:t>
            </a:r>
          </a:p>
          <a:p>
            <a:pPr>
              <a:lnSpc>
                <a:spcPct val="170000"/>
              </a:lnSpc>
            </a:pPr>
            <a:r>
              <a:rPr lang="de-DE" sz="2200" dirty="0" smtClean="0">
                <a:solidFill>
                  <a:schemeClr val="bg1"/>
                </a:solidFill>
              </a:rPr>
              <a:t>wenn der Artikel auf jeden Fall erscheint und die Konkurrenz zitiert wird.</a:t>
            </a:r>
            <a:endParaRPr lang="de-DE" sz="2200" dirty="0" smtClean="0">
              <a:solidFill>
                <a:schemeClr val="bg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PICUS Communications, 2019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26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410368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accent3">
                    <a:lumMod val="50000"/>
                  </a:schemeClr>
                </a:solidFill>
              </a:rPr>
              <a:t>Das Warm-Up </a:t>
            </a:r>
            <a:r>
              <a:rPr lang="mr-IN" sz="3600" b="1" dirty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de-DE" sz="3600" b="1" dirty="0">
                <a:solidFill>
                  <a:schemeClr val="accent3">
                    <a:lumMod val="50000"/>
                  </a:schemeClr>
                </a:solidFill>
              </a:rPr>
              <a:t> Gesprächsvorbereitung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56065" y="1735929"/>
            <a:ext cx="9935935" cy="4620420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de-DE" dirty="0" smtClean="0">
                <a:solidFill>
                  <a:schemeClr val="bg1"/>
                </a:solidFill>
              </a:rPr>
              <a:t>Schlagen Sie einen Termin vor,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der Ihnen Zeit zur Vorbereitung lässt.</a:t>
            </a:r>
          </a:p>
          <a:p>
            <a:pPr>
              <a:lnSpc>
                <a:spcPct val="170000"/>
              </a:lnSpc>
            </a:pPr>
            <a:r>
              <a:rPr lang="de-DE" dirty="0" smtClean="0">
                <a:solidFill>
                  <a:schemeClr val="bg1"/>
                </a:solidFill>
              </a:rPr>
              <a:t>Erfragen Sie das </a:t>
            </a:r>
            <a:r>
              <a:rPr lang="de-DE" dirty="0">
                <a:solidFill>
                  <a:schemeClr val="bg1"/>
                </a:solidFill>
              </a:rPr>
              <a:t>Interesse </a:t>
            </a:r>
            <a:r>
              <a:rPr lang="de-DE" dirty="0" smtClean="0">
                <a:solidFill>
                  <a:schemeClr val="bg1"/>
                </a:solidFill>
              </a:rPr>
              <a:t>Ihres Interviewpartners.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Legen Sie  gemeinsam Gesprächsthemen fest.</a:t>
            </a:r>
          </a:p>
          <a:p>
            <a:pPr>
              <a:lnSpc>
                <a:spcPct val="170000"/>
              </a:lnSpc>
            </a:pPr>
            <a:r>
              <a:rPr lang="de-DE" dirty="0" smtClean="0">
                <a:solidFill>
                  <a:schemeClr val="bg1"/>
                </a:solidFill>
              </a:rPr>
              <a:t>Lassen Sie sich die Fragen im Vorfeld zukommen.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Erarbeiten Sie Antworten die Ihre Botschaften enthalten.</a:t>
            </a:r>
          </a:p>
          <a:p>
            <a:pPr>
              <a:lnSpc>
                <a:spcPct val="170000"/>
              </a:lnSpc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4</a:t>
            </a:fld>
            <a:endParaRPr lang="de-DE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35930"/>
            <a:ext cx="2256064" cy="462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6636" y="500062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chemeClr val="accent3">
                    <a:lumMod val="50000"/>
                  </a:schemeClr>
                </a:solidFill>
              </a:rPr>
              <a:t>Merken Sie sich die Schrittfolge/Kernbotschaften</a:t>
            </a:r>
            <a:endParaRPr lang="de-DE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56065" y="1734500"/>
            <a:ext cx="9935935" cy="4620419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de-DE" dirty="0" smtClean="0">
                <a:solidFill>
                  <a:schemeClr val="bg1"/>
                </a:solidFill>
              </a:rPr>
              <a:t>Legen Sie drei bis fünf Hauptaussagen fest, </a:t>
            </a:r>
            <a:r>
              <a:rPr lang="de-DE" dirty="0">
                <a:solidFill>
                  <a:schemeClr val="bg1"/>
                </a:solidFill>
              </a:rPr>
              <a:t>die </a:t>
            </a:r>
            <a:r>
              <a:rPr lang="de-DE" dirty="0" smtClean="0">
                <a:solidFill>
                  <a:schemeClr val="bg1"/>
                </a:solidFill>
              </a:rPr>
              <a:t>den Kern </a:t>
            </a:r>
            <a:r>
              <a:rPr lang="de-DE" dirty="0">
                <a:solidFill>
                  <a:schemeClr val="bg1"/>
                </a:solidFill>
              </a:rPr>
              <a:t>I</a:t>
            </a:r>
            <a:r>
              <a:rPr lang="de-DE" dirty="0" smtClean="0">
                <a:solidFill>
                  <a:schemeClr val="bg1"/>
                </a:solidFill>
              </a:rPr>
              <a:t>hrer Geschichte ausmachen. Das ist Ihr sicherer Hafen.</a:t>
            </a:r>
          </a:p>
          <a:p>
            <a:pPr>
              <a:lnSpc>
                <a:spcPct val="170000"/>
              </a:lnSpc>
            </a:pPr>
            <a:r>
              <a:rPr lang="de-DE" dirty="0">
                <a:solidFill>
                  <a:schemeClr val="bg1"/>
                </a:solidFill>
              </a:rPr>
              <a:t>Finden Sie Überleitungen zu diesen </a:t>
            </a:r>
            <a:r>
              <a:rPr lang="de-DE" dirty="0" smtClean="0">
                <a:solidFill>
                  <a:schemeClr val="bg1"/>
                </a:solidFill>
              </a:rPr>
              <a:t>Kernbotschaften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und </a:t>
            </a:r>
            <a:r>
              <a:rPr lang="de-DE" dirty="0">
                <a:solidFill>
                  <a:schemeClr val="bg1"/>
                </a:solidFill>
              </a:rPr>
              <a:t>üben Sie diese.</a:t>
            </a:r>
          </a:p>
          <a:p>
            <a:pPr>
              <a:lnSpc>
                <a:spcPct val="170000"/>
              </a:lnSpc>
            </a:pPr>
            <a:r>
              <a:rPr lang="de-DE" dirty="0" smtClean="0">
                <a:solidFill>
                  <a:schemeClr val="bg1"/>
                </a:solidFill>
              </a:rPr>
              <a:t>Scheuen Sie sich nicht vor Wiederholung.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Nur was mehrfach gehört wird, ist gelernt: Besser 3x3 als 9x1!</a:t>
            </a:r>
          </a:p>
          <a:p>
            <a:pPr>
              <a:lnSpc>
                <a:spcPct val="170000"/>
              </a:lnSpc>
            </a:pPr>
            <a:endParaRPr lang="de-DE" dirty="0" smtClean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PICUS Communications, 2019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5</a:t>
            </a:fld>
            <a:endParaRPr lang="de-DE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35930"/>
            <a:ext cx="2256064" cy="462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56065" y="1735929"/>
            <a:ext cx="9935935" cy="4620419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Kleiden Sie sich dem Anlass angemessen, aber bequem.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Wenn Sie gefilmt werden, lassen Sie sich die Einstellung zeigen.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Ob im Sitzen oder im Stehen, sorgen Sie für </a:t>
            </a:r>
            <a:r>
              <a:rPr lang="de-DE" dirty="0">
                <a:solidFill>
                  <a:schemeClr val="bg1"/>
                </a:solidFill>
              </a:rPr>
              <a:t>Kraft aus der </a:t>
            </a:r>
            <a:r>
              <a:rPr lang="de-DE" dirty="0" smtClean="0">
                <a:solidFill>
                  <a:schemeClr val="bg1"/>
                </a:solidFill>
              </a:rPr>
              <a:t>Körpermitte,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z.B. durch festen Stand mit beiden Füßen auf dem Boden.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Gut geerdet haben Sie mehr Überzeugungskraft.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Unterstreichen Sie Ihre Aussagen mit natürlichen Gesten.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Halten Sie Augenkontakt.</a:t>
            </a:r>
          </a:p>
          <a:p>
            <a:pPr>
              <a:lnSpc>
                <a:spcPct val="150000"/>
              </a:lnSpc>
            </a:pPr>
            <a:endParaRPr lang="de-DE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PICUS Communications, 2019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6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71500" y="32067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accent3">
                    <a:lumMod val="50000"/>
                  </a:schemeClr>
                </a:solidFill>
              </a:rPr>
              <a:t>Aufstellung nehmen </a:t>
            </a:r>
            <a:r>
              <a:rPr lang="mr-IN" sz="3600" b="1" dirty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de-DE" sz="3600" b="1" dirty="0">
                <a:solidFill>
                  <a:schemeClr val="accent3">
                    <a:lumMod val="50000"/>
                  </a:schemeClr>
                </a:solidFill>
              </a:rPr>
              <a:t> Ausgangsposition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35930"/>
            <a:ext cx="2256064" cy="462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56065" y="1735931"/>
            <a:ext cx="9935935" cy="4620418"/>
          </a:xfrm>
          <a:solidFill>
            <a:schemeClr val="accent2"/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de-DE" sz="3200" dirty="0" smtClean="0">
                <a:solidFill>
                  <a:schemeClr val="bg1"/>
                </a:solidFill>
              </a:rPr>
              <a:t>Erklären Sie Ihr Fachgebiet in einfachen Worten und kurzen Sätzen.</a:t>
            </a:r>
          </a:p>
          <a:p>
            <a:pPr>
              <a:lnSpc>
                <a:spcPct val="150000"/>
              </a:lnSpc>
            </a:pPr>
            <a:r>
              <a:rPr lang="de-DE" sz="3200" dirty="0" smtClean="0">
                <a:solidFill>
                  <a:schemeClr val="bg1"/>
                </a:solidFill>
              </a:rPr>
              <a:t>Bringen Sie Beispiele zur Erläuterung. </a:t>
            </a:r>
          </a:p>
          <a:p>
            <a:pPr>
              <a:lnSpc>
                <a:spcPct val="150000"/>
              </a:lnSpc>
            </a:pPr>
            <a:r>
              <a:rPr lang="de-DE" sz="3200" dirty="0" smtClean="0">
                <a:solidFill>
                  <a:schemeClr val="bg1"/>
                </a:solidFill>
              </a:rPr>
              <a:t>Sprechen Sie in Bildern.</a:t>
            </a:r>
          </a:p>
          <a:p>
            <a:pPr>
              <a:lnSpc>
                <a:spcPct val="150000"/>
              </a:lnSpc>
            </a:pPr>
            <a:r>
              <a:rPr lang="de-DE" sz="3200" dirty="0" smtClean="0">
                <a:solidFill>
                  <a:schemeClr val="bg1"/>
                </a:solidFill>
              </a:rPr>
              <a:t>Lassen Sie persönliche Erfahrung einfließen.</a:t>
            </a:r>
          </a:p>
          <a:p>
            <a:pPr>
              <a:lnSpc>
                <a:spcPct val="150000"/>
              </a:lnSpc>
            </a:pPr>
            <a:r>
              <a:rPr lang="de-DE" sz="3200" dirty="0" smtClean="0">
                <a:solidFill>
                  <a:schemeClr val="bg1"/>
                </a:solidFill>
              </a:rPr>
              <a:t>Machen Sie Ihr Gegenüber neugierig.</a:t>
            </a:r>
          </a:p>
          <a:p>
            <a:pPr>
              <a:lnSpc>
                <a:spcPct val="150000"/>
              </a:lnSpc>
            </a:pPr>
            <a:r>
              <a:rPr lang="de-DE" sz="3200" dirty="0" smtClean="0">
                <a:solidFill>
                  <a:schemeClr val="bg1"/>
                </a:solidFill>
              </a:rPr>
              <a:t>Wecken Sie Emotionen, wenn sich das Thema dafür eignet.</a:t>
            </a:r>
          </a:p>
          <a:p>
            <a:pPr>
              <a:lnSpc>
                <a:spcPct val="150000"/>
              </a:lnSpc>
            </a:pPr>
            <a:endParaRPr lang="de-DE" sz="3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de-DE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de-DE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de-DE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7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14350" y="500062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accent3">
                    <a:lumMod val="50000"/>
                  </a:schemeClr>
                </a:solidFill>
              </a:rPr>
              <a:t>Den Takt halten </a:t>
            </a:r>
            <a:r>
              <a:rPr lang="mr-IN" sz="3600" b="1" dirty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de-DE" sz="3600" b="1" dirty="0">
                <a:solidFill>
                  <a:schemeClr val="accent3">
                    <a:lumMod val="50000"/>
                  </a:schemeClr>
                </a:solidFill>
              </a:rPr>
              <a:t> Gesprächsführung (1)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35930"/>
            <a:ext cx="2256064" cy="462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56065" y="1735929"/>
            <a:ext cx="9935935" cy="4620419"/>
          </a:xfrm>
          <a:solidFill>
            <a:schemeClr val="accent2"/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Niemand kennt Ihr Fachgebiet so gut wie Sie!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Nutzen Sie die Expertise, um das Gespräch auf Aspekte zu lenken,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die Ihnen wichtig sind.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Bleiben Sie ruhig und freundlich, auch bei kritischen Fragen.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Auch am Telefon kann man ein Lächeln hören!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K</a:t>
            </a:r>
            <a:r>
              <a:rPr lang="de-DE" dirty="0" smtClean="0">
                <a:solidFill>
                  <a:schemeClr val="bg1"/>
                </a:solidFill>
              </a:rPr>
              <a:t>orrigieren Sie Ihr Gegenüber, wenn Ihnen Fehler auffallen.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Bringen Sie das Gespräch zu Ihren Kernbotschaften zurück.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Lassen Sie sich nicht zu Gefühlsausbrüchen hinreißen.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08120" y="6356350"/>
            <a:ext cx="4114800" cy="365125"/>
          </a:xfrm>
        </p:spPr>
        <p:txBody>
          <a:bodyPr/>
          <a:lstStyle/>
          <a:p>
            <a:r>
              <a:rPr lang="de-DE" dirty="0" smtClean="0"/>
              <a:t>PICUS Communications, 2019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8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03767" y="366712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accent3">
                    <a:lumMod val="50000"/>
                  </a:schemeClr>
                </a:solidFill>
              </a:rPr>
              <a:t>Die </a:t>
            </a:r>
            <a:r>
              <a:rPr lang="de-DE" sz="3600" b="1" dirty="0" smtClean="0">
                <a:solidFill>
                  <a:schemeClr val="accent3">
                    <a:lumMod val="50000"/>
                  </a:schemeClr>
                </a:solidFill>
              </a:rPr>
              <a:t>(Gesprächs-)Führung übernehmen</a:t>
            </a:r>
            <a:endParaRPr lang="de-DE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35930"/>
            <a:ext cx="2256064" cy="462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5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56064" y="1735929"/>
            <a:ext cx="9935935" cy="4620419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Sprechen Sie nach dem Interview keine neuen Themen an.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Bieten Sie an, offen gebliebene </a:t>
            </a:r>
            <a:r>
              <a:rPr lang="de-DE" dirty="0" smtClean="0">
                <a:solidFill>
                  <a:schemeClr val="bg1"/>
                </a:solidFill>
              </a:rPr>
              <a:t>Punkte und weiteres </a:t>
            </a:r>
            <a:r>
              <a:rPr lang="de-DE" dirty="0">
                <a:solidFill>
                  <a:schemeClr val="bg1"/>
                </a:solidFill>
              </a:rPr>
              <a:t>Pressematerial </a:t>
            </a:r>
            <a:r>
              <a:rPr lang="de-DE" dirty="0" smtClean="0">
                <a:solidFill>
                  <a:schemeClr val="bg1"/>
                </a:solidFill>
              </a:rPr>
              <a:t>nachzureichen</a:t>
            </a:r>
            <a:r>
              <a:rPr lang="de-DE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Erbitten Sie eine schriftliche Zitatfreigabe.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Erfragen Sie den Erscheinungstermin.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Lassen Sie sich bei Printmedien ein Belegexemplar zusenden.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9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18584" y="500062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accent3">
                    <a:lumMod val="50000"/>
                  </a:schemeClr>
                </a:solidFill>
              </a:rPr>
              <a:t>Abgang </a:t>
            </a:r>
            <a:r>
              <a:rPr lang="de-DE" sz="3600" b="1" dirty="0" smtClean="0">
                <a:solidFill>
                  <a:schemeClr val="accent3">
                    <a:lumMod val="50000"/>
                  </a:schemeClr>
                </a:solidFill>
              </a:rPr>
              <a:t>mit Haltung </a:t>
            </a:r>
            <a:r>
              <a:rPr lang="de-DE" sz="3600" b="1" dirty="0">
                <a:solidFill>
                  <a:schemeClr val="accent3">
                    <a:lumMod val="50000"/>
                  </a:schemeClr>
                </a:solidFill>
              </a:rPr>
              <a:t>bis zum Ende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35930"/>
            <a:ext cx="2256064" cy="462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Macintosh PowerPoint</Application>
  <PresentationFormat>Breitbild</PresentationFormat>
  <Paragraphs>78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Mangal</vt:lpstr>
      <vt:lpstr>Arial</vt:lpstr>
      <vt:lpstr>Office-Design</vt:lpstr>
      <vt:lpstr>Der Tanz der Worte  Interviewtechnik</vt:lpstr>
      <vt:lpstr>„Das Medien-Interview     ist eine kommunikative Disziplin   mit festen Regeln,   die man erlernen kann“ </vt:lpstr>
      <vt:lpstr>Sie nehmen die Aufforderung an,</vt:lpstr>
      <vt:lpstr>Das Warm-Up – Gesprächsvorbereitung</vt:lpstr>
      <vt:lpstr>Merken Sie sich die Schrittfolge/Kernbotschaften</vt:lpstr>
      <vt:lpstr>Aufstellung nehmen – Ausgangsposition</vt:lpstr>
      <vt:lpstr>Den Takt halten – Gesprächsführung (1)</vt:lpstr>
      <vt:lpstr>Die (Gesprächs-)Führung übernehmen</vt:lpstr>
      <vt:lpstr>Abgang mit Haltung bis zum Ende</vt:lpstr>
      <vt:lpstr>Der Theorie soll nun die Praxis folgen?  Vereinbaren Sie gerne einen Termin für ein   Medientraining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Heike Specht</dc:creator>
  <cp:lastModifiedBy>Heike Specht</cp:lastModifiedBy>
  <cp:revision>72</cp:revision>
  <dcterms:created xsi:type="dcterms:W3CDTF">2019-02-01T15:25:46Z</dcterms:created>
  <dcterms:modified xsi:type="dcterms:W3CDTF">2019-03-04T07:04:04Z</dcterms:modified>
</cp:coreProperties>
</file>